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ie Escobar" initials="JE" lastIdx="1" clrIdx="0">
    <p:extLst>
      <p:ext uri="{19B8F6BF-5375-455C-9EA6-DF929625EA0E}">
        <p15:presenceInfo xmlns:p15="http://schemas.microsoft.com/office/powerpoint/2012/main" userId="S-1-5-21-790525478-854245398-839522115-54634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2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721" autoAdjust="0"/>
    <p:restoredTop sz="94660"/>
  </p:normalViewPr>
  <p:slideViewPr>
    <p:cSldViewPr snapToGrid="0">
      <p:cViewPr varScale="1">
        <p:scale>
          <a:sx n="17" d="100"/>
          <a:sy n="17" d="100"/>
        </p:scale>
        <p:origin x="16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82554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124355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13078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16609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410123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44DE8-AE3D-40A8-90B8-FB90AC599C3D}"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318816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44DE8-AE3D-40A8-90B8-FB90AC599C3D}" type="datetimeFigureOut">
              <a:rPr lang="en-GB" smtClean="0"/>
              <a:t>26/06/2020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19052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44DE8-AE3D-40A8-90B8-FB90AC599C3D}" type="datetimeFigureOut">
              <a:rPr lang="en-GB" smtClean="0"/>
              <a:t>26/06/2020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1548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4DE8-AE3D-40A8-90B8-FB90AC599C3D}" type="datetimeFigureOut">
              <a:rPr lang="en-GB" smtClean="0"/>
              <a:t>26/06/2020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63451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5568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71760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F5144DE8-AE3D-40A8-90B8-FB90AC599C3D}" type="datetimeFigureOut">
              <a:rPr lang="en-GB" smtClean="0"/>
              <a:t>26/06/2020</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86EC4D90-E909-4F87-A3D0-77D3250A7A1C}" type="slidenum">
              <a:rPr lang="en-GB" smtClean="0"/>
              <a:t>‹#›</a:t>
            </a:fld>
            <a:endParaRPr lang="en-GB"/>
          </a:p>
        </p:txBody>
      </p:sp>
    </p:spTree>
    <p:extLst>
      <p:ext uri="{BB962C8B-B14F-4D97-AF65-F5344CB8AC3E}">
        <p14:creationId xmlns:p14="http://schemas.microsoft.com/office/powerpoint/2010/main" val="30456679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7" Type="http://schemas.openxmlformats.org/officeDocument/2006/relationships/image" Target="../media/image5.tif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cdc.gov/hiv/library/reports/hivsurveillance.html" TargetMode="Externa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lowchart: Alternate Process 54"/>
          <p:cNvSpPr>
            <a:spLocks noChangeArrowheads="1"/>
          </p:cNvSpPr>
          <p:nvPr/>
        </p:nvSpPr>
        <p:spPr bwMode="auto">
          <a:xfrm>
            <a:off x="460218" y="3375222"/>
            <a:ext cx="13716000" cy="1006275"/>
          </a:xfrm>
          <a:prstGeom prst="flowChartAlternateProcess">
            <a:avLst/>
          </a:prstGeom>
          <a:solidFill>
            <a:schemeClr val="accent5">
              <a:lumMod val="40000"/>
              <a:lumOff val="60000"/>
            </a:schemeClr>
          </a:solidFill>
          <a:ln>
            <a:noFill/>
          </a:ln>
          <a:extLst/>
        </p:spPr>
        <p:txBody>
          <a:bodyPr/>
          <a:lstStyle>
            <a:lvl1pPr defTabSz="2193925">
              <a:defRPr sz="10600">
                <a:solidFill>
                  <a:schemeClr val="tx2"/>
                </a:solidFill>
                <a:latin typeface="Arial" panose="020B0604020202020204" pitchFamily="34" charset="0"/>
                <a:ea typeface="MS PGothic" panose="020B0600070205080204" pitchFamily="34" charset="-128"/>
              </a:defRPr>
            </a:lvl1pPr>
            <a:lvl2pPr marL="742950" indent="-285750" defTabSz="2193925">
              <a:defRPr sz="10600">
                <a:solidFill>
                  <a:schemeClr val="tx2"/>
                </a:solidFill>
                <a:latin typeface="Arial" panose="020B0604020202020204" pitchFamily="34" charset="0"/>
                <a:ea typeface="MS PGothic" panose="020B0600070205080204" pitchFamily="34" charset="-128"/>
              </a:defRPr>
            </a:lvl2pPr>
            <a:lvl3pPr marL="1143000" indent="-228600" defTabSz="2193925">
              <a:defRPr sz="10600">
                <a:solidFill>
                  <a:schemeClr val="tx2"/>
                </a:solidFill>
                <a:latin typeface="Arial" panose="020B0604020202020204" pitchFamily="34" charset="0"/>
                <a:ea typeface="MS PGothic" panose="020B0600070205080204" pitchFamily="34" charset="-128"/>
              </a:defRPr>
            </a:lvl3pPr>
            <a:lvl4pPr marL="1600200" indent="-228600" defTabSz="2193925">
              <a:defRPr sz="10600">
                <a:solidFill>
                  <a:schemeClr val="tx2"/>
                </a:solidFill>
                <a:latin typeface="Arial" panose="020B0604020202020204" pitchFamily="34" charset="0"/>
                <a:ea typeface="MS PGothic" panose="020B0600070205080204" pitchFamily="34" charset="-128"/>
              </a:defRPr>
            </a:lvl4pPr>
            <a:lvl5pPr marL="2057400" indent="-228600" defTabSz="2193925">
              <a:defRPr sz="106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lvl="0" algn="ctr" fontAlgn="base">
              <a:spcBef>
                <a:spcPct val="0"/>
              </a:spcBef>
              <a:spcAft>
                <a:spcPct val="0"/>
              </a:spcAft>
              <a:defRPr/>
            </a:pPr>
            <a:r>
              <a:rPr lang="en-US" altLang="en-US" sz="4800" b="1" kern="0" dirty="0">
                <a:solidFill>
                  <a:schemeClr val="tx1"/>
                </a:solidFill>
              </a:rPr>
              <a:t>BACKGROUND AND OBJECTIVES</a:t>
            </a:r>
          </a:p>
        </p:txBody>
      </p:sp>
      <p:sp>
        <p:nvSpPr>
          <p:cNvPr id="16" name="Rectangle 15"/>
          <p:cNvSpPr/>
          <p:nvPr/>
        </p:nvSpPr>
        <p:spPr>
          <a:xfrm>
            <a:off x="0" y="0"/>
            <a:ext cx="42803763" cy="3338521"/>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sp>
        <p:nvSpPr>
          <p:cNvPr id="5" name="Text Box 3"/>
          <p:cNvSpPr txBox="1">
            <a:spLocks noChangeArrowheads="1"/>
          </p:cNvSpPr>
          <p:nvPr/>
        </p:nvSpPr>
        <p:spPr bwMode="auto">
          <a:xfrm>
            <a:off x="461668" y="4553529"/>
            <a:ext cx="13714550" cy="23936202"/>
          </a:xfrm>
          <a:prstGeom prst="rect">
            <a:avLst/>
          </a:prstGeom>
          <a:solidFill>
            <a:schemeClr val="bg1"/>
          </a:solidFill>
          <a:ln>
            <a:noFill/>
          </a:ln>
          <a:effectLs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ts val="1200"/>
              </a:spcAft>
            </a:pPr>
            <a:r>
              <a:rPr lang="en-US" altLang="en-US" sz="3200" dirty="0">
                <a:solidFill>
                  <a:srgbClr val="000000"/>
                </a:solidFill>
                <a:latin typeface="Arial" panose="020B0604020202020204" pitchFamily="34" charset="0"/>
                <a:sym typeface="Symbol" panose="05050102010706020507" pitchFamily="18" charset="2"/>
              </a:rPr>
              <a:t></a:t>
            </a:r>
            <a:r>
              <a:rPr lang="en-US" altLang="en-US" sz="3200" dirty="0">
                <a:solidFill>
                  <a:srgbClr val="000000"/>
                </a:solidFill>
                <a:latin typeface="Arial" panose="020B0604020202020204" pitchFamily="34" charset="0"/>
              </a:rPr>
              <a:t>Undiagnosed HIV infection remains a significant public health challenge. Miami and Fort Lauderdale are the geographic area with the highest incidence of HIV infections.</a:t>
            </a:r>
            <a:r>
              <a:rPr lang="en-US" altLang="en-US" sz="3200" baseline="30000" dirty="0">
                <a:solidFill>
                  <a:srgbClr val="000000"/>
                </a:solidFill>
                <a:latin typeface="Arial" panose="020B0604020202020204" pitchFamily="34" charset="0"/>
              </a:rPr>
              <a:t>[1]</a:t>
            </a:r>
          </a:p>
          <a:p>
            <a:pPr algn="just" defTabSz="525571" eaLnBrk="0" fontAlgn="base" hangingPunct="0">
              <a:spcBef>
                <a:spcPct val="0"/>
              </a:spcBef>
              <a:spcAft>
                <a:spcPts val="1200"/>
              </a:spcAft>
            </a:pPr>
            <a:r>
              <a:rPr lang="en-US" altLang="en-US" sz="3200" dirty="0">
                <a:solidFill>
                  <a:srgbClr val="000000"/>
                </a:solidFill>
                <a:latin typeface="Arial" panose="020B0604020202020204" pitchFamily="34" charset="0"/>
                <a:sym typeface="Symbol" panose="05050102010706020507" pitchFamily="18" charset="2"/>
              </a:rPr>
              <a:t>Routine HIV screening is the practice of offering HIV testing to adults and adolescents as part of regular care in clinics, hospitals and other health care settings.</a:t>
            </a:r>
          </a:p>
          <a:p>
            <a:pPr algn="just" defTabSz="525571" eaLnBrk="0" fontAlgn="base" hangingPunct="0">
              <a:spcBef>
                <a:spcPct val="0"/>
              </a:spcBef>
              <a:spcAft>
                <a:spcPts val="1200"/>
              </a:spcAft>
            </a:pPr>
            <a:r>
              <a:rPr lang="en-US" altLang="en-US" sz="3200" dirty="0">
                <a:solidFill>
                  <a:srgbClr val="000000"/>
                </a:solidFill>
                <a:latin typeface="Arial" panose="020B0604020202020204" pitchFamily="34" charset="0"/>
                <a:sym typeface="Symbol" panose="05050102010706020507" pitchFamily="18" charset="2"/>
              </a:rPr>
              <a:t>R</a:t>
            </a:r>
            <a:r>
              <a:rPr lang="en-US" altLang="en-US" sz="3200" dirty="0">
                <a:solidFill>
                  <a:srgbClr val="000000"/>
                </a:solidFill>
                <a:latin typeface="Arial" panose="020B0604020202020204" pitchFamily="34" charset="0"/>
              </a:rPr>
              <a:t>outine, opt-out HIV screening models implemented by Emergency Department (ED) reported opt-out rates of 11.1%–76.0%.</a:t>
            </a:r>
            <a:r>
              <a:rPr lang="en-US" altLang="en-US" sz="3200" baseline="30000" dirty="0">
                <a:solidFill>
                  <a:srgbClr val="000000"/>
                </a:solidFill>
                <a:latin typeface="Arial" panose="020B0604020202020204" pitchFamily="34" charset="0"/>
              </a:rPr>
              <a:t>[2]</a:t>
            </a:r>
            <a:r>
              <a:rPr lang="en-US" altLang="en-US" sz="3200" dirty="0">
                <a:solidFill>
                  <a:srgbClr val="000000"/>
                </a:solidFill>
                <a:latin typeface="Arial" panose="020B0604020202020204" pitchFamily="34" charset="0"/>
              </a:rPr>
              <a:t> ED-based routine, opt-out screening programs consistently identify HIV prevalence rates of 0.1%–1.7%.</a:t>
            </a:r>
            <a:r>
              <a:rPr lang="en-US" altLang="en-US" sz="3200" baseline="30000" dirty="0">
                <a:solidFill>
                  <a:srgbClr val="000000"/>
                </a:solidFill>
                <a:latin typeface="Arial" panose="020B0604020202020204" pitchFamily="34" charset="0"/>
              </a:rPr>
              <a:t>[2]</a:t>
            </a:r>
          </a:p>
          <a:p>
            <a:pPr algn="just" defTabSz="525571" eaLnBrk="0" fontAlgn="base" hangingPunct="0">
              <a:spcBef>
                <a:spcPct val="0"/>
              </a:spcBef>
              <a:spcAft>
                <a:spcPts val="1200"/>
              </a:spcAft>
            </a:pPr>
            <a:r>
              <a:rPr lang="en-US" altLang="en-US" sz="3200" dirty="0">
                <a:solidFill>
                  <a:srgbClr val="000000"/>
                </a:solidFill>
                <a:latin typeface="Arial" panose="020B0604020202020204" pitchFamily="34" charset="0"/>
                <a:sym typeface="Symbol" panose="05050102010706020507" pitchFamily="18" charset="2"/>
              </a:rPr>
              <a:t></a:t>
            </a:r>
            <a:r>
              <a:rPr lang="en-US" altLang="en-US" sz="3200" dirty="0">
                <a:solidFill>
                  <a:srgbClr val="000000"/>
                </a:solidFill>
                <a:latin typeface="Arial" panose="020B0604020202020204" pitchFamily="34" charset="0"/>
              </a:rPr>
              <a:t>This study describes our initial experiences with implementation of an routine, opt-out HIV screening program at a ED in a community hospital, Memorial Healthcare System, and to determine testing acceptance, yield and its potential impact on the linkage to care in South Florida. </a:t>
            </a:r>
          </a:p>
          <a:p>
            <a:pPr algn="just" defTabSz="525571" eaLnBrk="0" fontAlgn="base" hangingPunct="0">
              <a:spcBef>
                <a:spcPct val="0"/>
              </a:spcBef>
              <a:spcAft>
                <a:spcPct val="0"/>
              </a:spcAft>
            </a:pPr>
            <a:endParaRPr lang="en-US" altLang="en-US" sz="3200" dirty="0">
              <a:solidFill>
                <a:srgbClr val="000000"/>
              </a:solidFill>
              <a:latin typeface="Arial" panose="020B0604020202020204" pitchFamily="34" charset="0"/>
            </a:endParaRPr>
          </a:p>
          <a:p>
            <a:pPr defTabSz="525571" eaLnBrk="0" fontAlgn="base" hangingPunct="0">
              <a:spcBef>
                <a:spcPct val="0"/>
              </a:spcBef>
              <a:spcAft>
                <a:spcPct val="0"/>
              </a:spcAft>
            </a:pPr>
            <a:endParaRPr lang="en-US" altLang="en-US" sz="3200" dirty="0">
              <a:solidFill>
                <a:srgbClr val="000000"/>
              </a:solidFill>
              <a:latin typeface="Arial" panose="020B0604020202020204" pitchFamily="34" charset="0"/>
            </a:endParaRPr>
          </a:p>
          <a:p>
            <a:pPr defTabSz="525571" eaLnBrk="0" fontAlgn="base" hangingPunct="0">
              <a:spcBef>
                <a:spcPct val="0"/>
              </a:spcBef>
              <a:spcAft>
                <a:spcPts val="1200"/>
              </a:spcAft>
            </a:pPr>
            <a:endParaRPr lang="en-US" altLang="en-US" sz="3200" dirty="0">
              <a:solidFill>
                <a:srgbClr val="000000"/>
              </a:solidFill>
              <a:latin typeface="Arial" panose="020B0604020202020204" pitchFamily="34" charset="0"/>
              <a:sym typeface="Symbol" panose="05050102010706020507" pitchFamily="18" charset="2"/>
            </a:endParaRPr>
          </a:p>
          <a:p>
            <a:pPr defTabSz="525571" eaLnBrk="0" fontAlgn="base" hangingPunct="0">
              <a:spcBef>
                <a:spcPct val="0"/>
              </a:spcBef>
              <a:spcAft>
                <a:spcPts val="1200"/>
              </a:spcAft>
            </a:pPr>
            <a:r>
              <a:rPr lang="en-US" altLang="en-US" sz="3200" dirty="0">
                <a:solidFill>
                  <a:srgbClr val="000000"/>
                </a:solidFill>
                <a:latin typeface="Arial" panose="020B0604020202020204" pitchFamily="34" charset="0"/>
                <a:sym typeface="Symbol" panose="05050102010706020507" pitchFamily="18" charset="2"/>
              </a:rPr>
              <a:t></a:t>
            </a:r>
            <a:r>
              <a:rPr lang="en-US" altLang="en-US" sz="3200" b="1" dirty="0">
                <a:solidFill>
                  <a:srgbClr val="000000"/>
                </a:solidFill>
                <a:latin typeface="Arial" panose="020B0604020202020204" pitchFamily="34" charset="0"/>
                <a:sym typeface="Symbol" panose="05050102010706020507" pitchFamily="18" charset="2"/>
              </a:rPr>
              <a:t>Memorial’s HIV Testing Program</a:t>
            </a:r>
          </a:p>
          <a:p>
            <a:pPr algn="just" defTabSz="525571" eaLnBrk="0" fontAlgn="base" hangingPunct="0">
              <a:spcBef>
                <a:spcPct val="0"/>
              </a:spcBef>
              <a:spcAft>
                <a:spcPts val="1200"/>
              </a:spcAft>
            </a:pPr>
            <a:r>
              <a:rPr lang="en-US" altLang="en-US" sz="3200" dirty="0">
                <a:solidFill>
                  <a:srgbClr val="000000"/>
                </a:solidFill>
                <a:latin typeface="Arial" panose="020B0604020202020204" pitchFamily="34" charset="0"/>
                <a:sym typeface="Symbol" panose="05050102010706020507" pitchFamily="18" charset="2"/>
              </a:rPr>
              <a:t>Collaboration with the Florida Department of Health and the Gilead Sciences’ FOCUS program to provide routine HIV screening services at the  ED of Memorial Healthcare System, a public healthcare system of Broward County, FL.</a:t>
            </a:r>
          </a:p>
          <a:p>
            <a:pPr defTabSz="525571" eaLnBrk="0" fontAlgn="base" hangingPunct="0">
              <a:spcBef>
                <a:spcPct val="0"/>
              </a:spcBef>
              <a:spcAft>
                <a:spcPts val="1200"/>
              </a:spcAft>
            </a:pPr>
            <a:r>
              <a:rPr lang="en-US" altLang="en-US" sz="3200" dirty="0">
                <a:solidFill>
                  <a:srgbClr val="000000"/>
                </a:solidFill>
                <a:latin typeface="Arial" panose="020B0604020202020204" pitchFamily="34" charset="0"/>
                <a:sym typeface="Symbol" panose="05050102010706020507" pitchFamily="18" charset="2"/>
              </a:rPr>
              <a:t></a:t>
            </a:r>
            <a:r>
              <a:rPr lang="en-US" altLang="en-US" sz="3200" b="1" dirty="0">
                <a:solidFill>
                  <a:srgbClr val="000000"/>
                </a:solidFill>
                <a:latin typeface="Arial" panose="020B0604020202020204" pitchFamily="34" charset="0"/>
                <a:sym typeface="Symbol" panose="05050102010706020507" pitchFamily="18" charset="2"/>
              </a:rPr>
              <a:t>Workflow</a:t>
            </a:r>
          </a:p>
          <a:p>
            <a:pPr algn="just" defTabSz="525571" eaLnBrk="0" fontAlgn="base" hangingPunct="0">
              <a:spcBef>
                <a:spcPct val="0"/>
              </a:spcBef>
              <a:spcAft>
                <a:spcPts val="1200"/>
              </a:spcAft>
            </a:pPr>
            <a:r>
              <a:rPr lang="en-US" altLang="en-US" sz="3200" dirty="0">
                <a:solidFill>
                  <a:srgbClr val="000000"/>
                </a:solidFill>
                <a:latin typeface="Arial" panose="020B0604020202020204" pitchFamily="34" charset="0"/>
              </a:rPr>
              <a:t>An opt-out HIV screening was implemented as a standard of care in July 2018 at the ED of Memorial Healthcare System. We integrated HIV routine, opt-out screening procedures into existing electronic health records (EPIC) by adding the following HIV testing eligibility questions to the  nursing assessment completed during initial patient evaluations.</a:t>
            </a:r>
          </a:p>
          <a:p>
            <a:pPr defTabSz="525571" eaLnBrk="0" fontAlgn="base" hangingPunct="0">
              <a:spcBef>
                <a:spcPct val="0"/>
              </a:spcBef>
              <a:spcAft>
                <a:spcPts val="1200"/>
              </a:spcAft>
            </a:pPr>
            <a:endParaRPr lang="en-US" altLang="en-US" sz="3200" dirty="0">
              <a:solidFill>
                <a:srgbClr val="000000"/>
              </a:solidFill>
              <a:latin typeface="Arial" panose="020B0604020202020204" pitchFamily="34" charset="0"/>
              <a:sym typeface="Symbol" panose="05050102010706020507" pitchFamily="18" charset="2"/>
            </a:endParaRPr>
          </a:p>
          <a:p>
            <a:pPr defTabSz="525571" eaLnBrk="0" fontAlgn="base" hangingPunct="0">
              <a:spcBef>
                <a:spcPct val="0"/>
              </a:spcBef>
              <a:spcAft>
                <a:spcPts val="1200"/>
              </a:spcAft>
            </a:pPr>
            <a:endParaRPr lang="en-US" altLang="en-US" sz="3200" dirty="0">
              <a:solidFill>
                <a:srgbClr val="000000"/>
              </a:solidFill>
              <a:latin typeface="Arial" panose="020B0604020202020204" pitchFamily="34" charset="0"/>
              <a:sym typeface="Symbol" panose="05050102010706020507" pitchFamily="18" charset="2"/>
            </a:endParaRPr>
          </a:p>
          <a:p>
            <a:pPr defTabSz="525571" eaLnBrk="0" fontAlgn="base" hangingPunct="0">
              <a:spcBef>
                <a:spcPct val="0"/>
              </a:spcBef>
              <a:spcAft>
                <a:spcPts val="1200"/>
              </a:spcAft>
            </a:pPr>
            <a:endParaRPr lang="en-US" altLang="en-US" sz="3200" dirty="0">
              <a:solidFill>
                <a:srgbClr val="000000"/>
              </a:solidFill>
              <a:latin typeface="Arial" panose="020B0604020202020204" pitchFamily="34" charset="0"/>
              <a:sym typeface="Symbol" panose="05050102010706020507" pitchFamily="18" charset="2"/>
            </a:endParaRPr>
          </a:p>
          <a:p>
            <a:pPr defTabSz="525571" eaLnBrk="0" fontAlgn="base" hangingPunct="0">
              <a:spcBef>
                <a:spcPct val="0"/>
              </a:spcBef>
              <a:spcAft>
                <a:spcPts val="1200"/>
              </a:spcAft>
            </a:pPr>
            <a:endParaRPr lang="en-US" altLang="en-US" sz="3200" dirty="0">
              <a:solidFill>
                <a:srgbClr val="000000"/>
              </a:solidFill>
              <a:latin typeface="Arial" panose="020B0604020202020204" pitchFamily="34" charset="0"/>
              <a:sym typeface="Symbol" panose="05050102010706020507" pitchFamily="18" charset="2"/>
            </a:endParaRPr>
          </a:p>
          <a:p>
            <a:pPr defTabSz="525571" eaLnBrk="0" fontAlgn="base" hangingPunct="0">
              <a:spcBef>
                <a:spcPct val="0"/>
              </a:spcBef>
              <a:spcAft>
                <a:spcPts val="1200"/>
              </a:spcAft>
            </a:pPr>
            <a:endParaRPr lang="en-US" altLang="en-US" sz="3200" dirty="0">
              <a:solidFill>
                <a:srgbClr val="000000"/>
              </a:solidFill>
              <a:latin typeface="Arial" panose="020B0604020202020204" pitchFamily="34" charset="0"/>
              <a:sym typeface="Symbol" panose="05050102010706020507" pitchFamily="18" charset="2"/>
            </a:endParaRPr>
          </a:p>
          <a:p>
            <a:pPr defTabSz="525571" eaLnBrk="0" fontAlgn="base" hangingPunct="0">
              <a:spcBef>
                <a:spcPct val="0"/>
              </a:spcBef>
              <a:spcAft>
                <a:spcPts val="1200"/>
              </a:spcAft>
            </a:pPr>
            <a:endParaRPr lang="en-US" altLang="en-US" sz="3200" dirty="0">
              <a:solidFill>
                <a:srgbClr val="000000"/>
              </a:solidFill>
              <a:latin typeface="Arial" panose="020B0604020202020204" pitchFamily="34" charset="0"/>
              <a:sym typeface="Symbol" panose="05050102010706020507" pitchFamily="18" charset="2"/>
            </a:endParaRPr>
          </a:p>
          <a:p>
            <a:pPr algn="just" defTabSz="525571" eaLnBrk="0" fontAlgn="base" hangingPunct="0">
              <a:spcBef>
                <a:spcPct val="0"/>
              </a:spcBef>
              <a:spcAft>
                <a:spcPts val="1200"/>
              </a:spcAft>
            </a:pPr>
            <a:r>
              <a:rPr lang="en-US" altLang="en-US" sz="3200" dirty="0">
                <a:solidFill>
                  <a:srgbClr val="000000"/>
                </a:solidFill>
                <a:latin typeface="Arial" panose="020B0604020202020204" pitchFamily="34" charset="0"/>
                <a:sym typeface="Symbol" panose="05050102010706020507" pitchFamily="18" charset="2"/>
              </a:rPr>
              <a:t>All ED patients aged 14 years or older were offered an 4</a:t>
            </a:r>
            <a:r>
              <a:rPr lang="en-US" altLang="en-US" sz="3200" baseline="30000" dirty="0">
                <a:solidFill>
                  <a:srgbClr val="000000"/>
                </a:solidFill>
                <a:latin typeface="Arial" panose="020B0604020202020204" pitchFamily="34" charset="0"/>
                <a:sym typeface="Symbol" panose="05050102010706020507" pitchFamily="18" charset="2"/>
              </a:rPr>
              <a:t>th</a:t>
            </a:r>
            <a:r>
              <a:rPr lang="en-US" altLang="en-US" sz="3200" dirty="0">
                <a:solidFill>
                  <a:srgbClr val="000000"/>
                </a:solidFill>
                <a:latin typeface="Arial" panose="020B0604020202020204" pitchFamily="34" charset="0"/>
                <a:sym typeface="Symbol" panose="05050102010706020507" pitchFamily="18" charset="2"/>
              </a:rPr>
              <a:t> generation HIV testing using an opt-out approach. All individuals with an HIV-positive test were informed. The nurse practitioners informed the project coordinators in the Infectious Diseases Department of the MHS, where they were referred for a complete HIV evaluation. </a:t>
            </a:r>
          </a:p>
          <a:p>
            <a:pPr algn="just" defTabSz="525571" eaLnBrk="0" fontAlgn="base" hangingPunct="0">
              <a:spcBef>
                <a:spcPct val="0"/>
              </a:spcBef>
              <a:spcAft>
                <a:spcPts val="1200"/>
              </a:spcAft>
            </a:pPr>
            <a:r>
              <a:rPr lang="en-US" altLang="en-US" sz="3200" dirty="0">
                <a:solidFill>
                  <a:srgbClr val="000000"/>
                </a:solidFill>
                <a:latin typeface="Arial" panose="020B0604020202020204" pitchFamily="34" charset="0"/>
                <a:sym typeface="Symbol" panose="05050102010706020507" pitchFamily="18" charset="2"/>
              </a:rPr>
              <a:t> </a:t>
            </a:r>
            <a:r>
              <a:rPr lang="en-US" altLang="en-US" sz="3200" b="1" dirty="0">
                <a:solidFill>
                  <a:srgbClr val="000000"/>
                </a:solidFill>
                <a:latin typeface="Arial" panose="020B0604020202020204" pitchFamily="34" charset="0"/>
                <a:sym typeface="Symbol" panose="05050102010706020507" pitchFamily="18" charset="2"/>
              </a:rPr>
              <a:t>Data collection and analysis</a:t>
            </a:r>
          </a:p>
          <a:p>
            <a:pPr algn="just" defTabSz="525571" eaLnBrk="0" fontAlgn="base" hangingPunct="0">
              <a:spcBef>
                <a:spcPct val="0"/>
              </a:spcBef>
              <a:spcAft>
                <a:spcPct val="0"/>
              </a:spcAft>
            </a:pPr>
            <a:r>
              <a:rPr lang="en-US" altLang="en-US" sz="3200" dirty="0">
                <a:solidFill>
                  <a:srgbClr val="000000"/>
                </a:solidFill>
                <a:latin typeface="Arial" panose="020B0604020202020204" pitchFamily="34" charset="0"/>
                <a:sym typeface="Symbol" panose="05050102010706020507" pitchFamily="18" charset="2"/>
              </a:rPr>
              <a:t>Data were extracted from HIV testing program records and administrative hospital databases from July 2018 through June 2019 to obtain the number of ED visits and HIV tests. Acceptance of testing and linkage to care were analyzed.</a:t>
            </a:r>
            <a:endParaRPr lang="en-US" altLang="en-US" sz="3200" dirty="0">
              <a:solidFill>
                <a:srgbClr val="000000"/>
              </a:solidFill>
              <a:latin typeface="Arial" panose="020B0604020202020204" pitchFamily="34" charset="0"/>
            </a:endParaRPr>
          </a:p>
        </p:txBody>
      </p:sp>
      <p:sp>
        <p:nvSpPr>
          <p:cNvPr id="7" name="Text Box 5"/>
          <p:cNvSpPr txBox="1">
            <a:spLocks noChangeArrowheads="1"/>
          </p:cNvSpPr>
          <p:nvPr/>
        </p:nvSpPr>
        <p:spPr bwMode="auto">
          <a:xfrm>
            <a:off x="1502394" y="247245"/>
            <a:ext cx="39756522" cy="1720100"/>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defTabSz="525571" eaLnBrk="0" fontAlgn="base" hangingPunct="0">
              <a:spcBef>
                <a:spcPct val="0"/>
              </a:spcBef>
              <a:spcAft>
                <a:spcPct val="0"/>
              </a:spcAft>
            </a:pPr>
            <a:r>
              <a:rPr lang="en-US" altLang="en-US" sz="6600" b="1" dirty="0">
                <a:solidFill>
                  <a:schemeClr val="bg1"/>
                </a:solidFill>
                <a:latin typeface="Arial" panose="020B0604020202020204" pitchFamily="34" charset="0"/>
              </a:rPr>
              <a:t>Evaluation of an emergency department-based opt-out HIV screening program in South Florida</a:t>
            </a:r>
            <a:endParaRPr lang="en-US" altLang="en-US" sz="6600" dirty="0">
              <a:solidFill>
                <a:schemeClr val="bg1"/>
              </a:solidFill>
              <a:latin typeface="Arial" panose="020B0604020202020204" pitchFamily="34" charset="0"/>
            </a:endParaRPr>
          </a:p>
        </p:txBody>
      </p:sp>
      <p:sp>
        <p:nvSpPr>
          <p:cNvPr id="9" name="Text Box 7"/>
          <p:cNvSpPr txBox="1">
            <a:spLocks noChangeArrowheads="1"/>
          </p:cNvSpPr>
          <p:nvPr/>
        </p:nvSpPr>
        <p:spPr bwMode="auto">
          <a:xfrm>
            <a:off x="5246368" y="1653500"/>
            <a:ext cx="32311025" cy="853123"/>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defTabSz="525571" eaLnBrk="0" fontAlgn="base" hangingPunct="0">
              <a:spcBef>
                <a:spcPct val="0"/>
              </a:spcBef>
              <a:spcAft>
                <a:spcPct val="0"/>
              </a:spcAft>
            </a:pPr>
            <a:r>
              <a:rPr lang="en-US" altLang="en-US" sz="4800" b="1" dirty="0">
                <a:solidFill>
                  <a:schemeClr val="bg1"/>
                </a:solidFill>
                <a:latin typeface="Arial" panose="020B0604020202020204" pitchFamily="34" charset="0"/>
              </a:rPr>
              <a:t>Paula A. Eckardt, Jianli Niu, Juan Carlos Lemos Ramirez, Elizabeth Sherman, Tara Griffin, Randy Katz</a:t>
            </a:r>
          </a:p>
          <a:p>
            <a:pPr algn="ctr" defTabSz="525571" eaLnBrk="0" fontAlgn="base" hangingPunct="0">
              <a:spcBef>
                <a:spcPct val="0"/>
              </a:spcBef>
              <a:spcAft>
                <a:spcPct val="0"/>
              </a:spcAft>
            </a:pPr>
            <a:r>
              <a:rPr lang="en-US" altLang="en-US" sz="4800" b="1" dirty="0">
                <a:solidFill>
                  <a:schemeClr val="bg1"/>
                </a:solidFill>
                <a:latin typeface="Arial" panose="020B0604020202020204" pitchFamily="34" charset="0"/>
              </a:rPr>
              <a:t>Memorial Regional Hospital, Memorial Healthcare System, Hollywood, Florida 33021</a:t>
            </a:r>
          </a:p>
        </p:txBody>
      </p:sp>
      <p:cxnSp>
        <p:nvCxnSpPr>
          <p:cNvPr id="1035" name="AutoShape 11"/>
          <p:cNvCxnSpPr>
            <a:cxnSpLocks noChangeShapeType="1"/>
          </p:cNvCxnSpPr>
          <p:nvPr/>
        </p:nvCxnSpPr>
        <p:spPr bwMode="auto">
          <a:xfrm>
            <a:off x="11940877" y="28863607"/>
            <a:ext cx="18922008" cy="0"/>
          </a:xfrm>
          <a:prstGeom prst="straightConnector1">
            <a:avLst/>
          </a:prstGeom>
          <a:noFill/>
          <a:ln w="76200">
            <a:solidFill>
              <a:srgbClr val="EF402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2" name="Rectangle 1"/>
          <p:cNvSpPr/>
          <p:nvPr/>
        </p:nvSpPr>
        <p:spPr>
          <a:xfrm>
            <a:off x="0" y="28863607"/>
            <a:ext cx="42803763" cy="1411605"/>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sp>
        <p:nvSpPr>
          <p:cNvPr id="14" name="TextBox 13"/>
          <p:cNvSpPr txBox="1"/>
          <p:nvPr/>
        </p:nvSpPr>
        <p:spPr>
          <a:xfrm>
            <a:off x="275770" y="29178175"/>
            <a:ext cx="8348516" cy="820225"/>
          </a:xfrm>
          <a:prstGeom prst="rect">
            <a:avLst/>
          </a:prstGeom>
          <a:noFill/>
        </p:spPr>
        <p:txBody>
          <a:bodyPr wrap="square" rtlCol="0">
            <a:spAutoFit/>
          </a:bodyPr>
          <a:lstStyle/>
          <a:p>
            <a:r>
              <a:rPr lang="en-GB" sz="2365" b="1" dirty="0">
                <a:solidFill>
                  <a:schemeClr val="bg1"/>
                </a:solidFill>
                <a:latin typeface="Century Gothic" panose="020B0502020202020204" pitchFamily="34" charset="0"/>
              </a:rPr>
              <a:t>PRESENTED AT THE 23</a:t>
            </a:r>
            <a:r>
              <a:rPr lang="en-GB" sz="2365" b="1" baseline="30000" dirty="0">
                <a:solidFill>
                  <a:schemeClr val="bg1"/>
                </a:solidFill>
                <a:latin typeface="Century Gothic" panose="020B0502020202020204" pitchFamily="34" charset="0"/>
              </a:rPr>
              <a:t>RD</a:t>
            </a:r>
            <a:r>
              <a:rPr lang="en-GB" sz="2365" b="1" dirty="0">
                <a:solidFill>
                  <a:schemeClr val="bg1"/>
                </a:solidFill>
                <a:latin typeface="Century Gothic" panose="020B0502020202020204" pitchFamily="34" charset="0"/>
              </a:rPr>
              <a:t> INTERNATIONAL AIDS CONFERENCE (AIDS 2020) </a:t>
            </a:r>
            <a:r>
              <a:rPr lang="es-ES" sz="2365" b="1" dirty="0">
                <a:solidFill>
                  <a:schemeClr val="bg1"/>
                </a:solidFill>
                <a:latin typeface="Century Gothic" panose="020B0502020202020204" pitchFamily="34" charset="0"/>
              </a:rPr>
              <a:t>| 6-10 JULY 2020</a:t>
            </a:r>
            <a:endParaRPr lang="en-GB" sz="2365" b="1" dirty="0">
              <a:solidFill>
                <a:schemeClr val="bg1"/>
              </a:solidFill>
              <a:latin typeface="Century Gothic" panose="020B0502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92854" y="29111273"/>
            <a:ext cx="5430051" cy="916274"/>
          </a:xfrm>
          <a:prstGeom prst="rect">
            <a:avLst/>
          </a:prstGeom>
        </p:spPr>
      </p:pic>
      <p:sp>
        <p:nvSpPr>
          <p:cNvPr id="11" name="Text Box 3"/>
          <p:cNvSpPr txBox="1">
            <a:spLocks noChangeArrowheads="1"/>
          </p:cNvSpPr>
          <p:nvPr/>
        </p:nvSpPr>
        <p:spPr bwMode="auto">
          <a:xfrm>
            <a:off x="14558364" y="3432444"/>
            <a:ext cx="13699695" cy="15583828"/>
          </a:xfrm>
          <a:prstGeom prst="rect">
            <a:avLst/>
          </a:prstGeom>
          <a:solidFill>
            <a:srgbClr val="0070C0"/>
          </a:solidFill>
          <a:ln>
            <a:noFill/>
          </a:ln>
          <a:effectLst/>
          <a:extLst/>
        </p:spPr>
        <p:txBody>
          <a:bodyPr vert="horz" wrap="square" lIns="21024" tIns="21024" rIns="21024" bIns="21024" numCol="1" anchor="t" anchorCtr="0" compatLnSpc="1">
            <a:prstTxWarp prst="textNoShape">
              <a:avLst/>
            </a:prstTxWarp>
          </a:bodyPr>
          <a:lstStyle/>
          <a:p>
            <a:pPr algn="ctr" defTabSz="525571" eaLnBrk="0" fontAlgn="base" hangingPunct="0">
              <a:lnSpc>
                <a:spcPct val="120000"/>
              </a:lnSpc>
              <a:spcBef>
                <a:spcPct val="0"/>
              </a:spcBef>
              <a:spcAft>
                <a:spcPct val="0"/>
              </a:spcAft>
            </a:pPr>
            <a:r>
              <a:rPr lang="en-US" altLang="en-US" sz="5600" b="1" dirty="0">
                <a:solidFill>
                  <a:schemeClr val="bg1"/>
                </a:solidFill>
                <a:latin typeface="Arial" panose="020B0604020202020204" pitchFamily="34" charset="0"/>
              </a:rPr>
              <a:t>Over 12 months, </a:t>
            </a:r>
            <a:r>
              <a:rPr lang="en-US" altLang="en-US" sz="5600" b="1" dirty="0" smtClean="0">
                <a:solidFill>
                  <a:schemeClr val="bg1"/>
                </a:solidFill>
                <a:latin typeface="Arial" panose="020B0604020202020204" pitchFamily="34" charset="0"/>
              </a:rPr>
              <a:t>54,537 </a:t>
            </a:r>
            <a:r>
              <a:rPr lang="en-US" altLang="en-US" sz="5600" b="1" dirty="0">
                <a:solidFill>
                  <a:schemeClr val="bg1"/>
                </a:solidFill>
                <a:latin typeface="Arial" panose="020B0604020202020204" pitchFamily="34" charset="0"/>
              </a:rPr>
              <a:t>(</a:t>
            </a:r>
            <a:r>
              <a:rPr lang="en-US" altLang="en-US" sz="5600" b="1" dirty="0" smtClean="0">
                <a:solidFill>
                  <a:schemeClr val="bg1"/>
                </a:solidFill>
                <a:latin typeface="Arial" panose="020B0604020202020204" pitchFamily="34" charset="0"/>
              </a:rPr>
              <a:t>56.8%) </a:t>
            </a:r>
            <a:r>
              <a:rPr lang="en-US" altLang="en-US" sz="5600" b="1" dirty="0">
                <a:solidFill>
                  <a:schemeClr val="bg1"/>
                </a:solidFill>
                <a:latin typeface="Arial" panose="020B0604020202020204" pitchFamily="34" charset="0"/>
              </a:rPr>
              <a:t>individuals of 96,016 ED visits offered HIV testing and </a:t>
            </a:r>
            <a:r>
              <a:rPr lang="en-US" altLang="en-US" sz="5600" b="1" dirty="0" smtClean="0">
                <a:solidFill>
                  <a:schemeClr val="bg1"/>
                </a:solidFill>
                <a:latin typeface="Arial" panose="020B0604020202020204" pitchFamily="34" charset="0"/>
              </a:rPr>
              <a:t>22,067 </a:t>
            </a:r>
            <a:r>
              <a:rPr lang="en-US" altLang="en-US" sz="5600" b="1" dirty="0">
                <a:solidFill>
                  <a:schemeClr val="bg1"/>
                </a:solidFill>
                <a:latin typeface="Arial" panose="020B0604020202020204" pitchFamily="34" charset="0"/>
              </a:rPr>
              <a:t>(</a:t>
            </a:r>
            <a:r>
              <a:rPr lang="en-US" altLang="en-US" sz="5600" b="1" dirty="0" smtClean="0">
                <a:solidFill>
                  <a:schemeClr val="bg1"/>
                </a:solidFill>
                <a:latin typeface="Arial" panose="020B0604020202020204" pitchFamily="34" charset="0"/>
              </a:rPr>
              <a:t>40.2%) </a:t>
            </a:r>
            <a:r>
              <a:rPr lang="en-US" altLang="en-US" sz="5600" b="1" dirty="0">
                <a:solidFill>
                  <a:schemeClr val="bg1"/>
                </a:solidFill>
                <a:latin typeface="Arial" panose="020B0604020202020204" pitchFamily="34" charset="0"/>
              </a:rPr>
              <a:t>tested, resulting in 121 (0.5%) positive tests. We identified 38 (31.4%) new infected persons, and 83 (68.6%) known infected, who had not disclosed their status. 20 (26.5%) individuals with known HIV infections who were not engaged in HIV care were successfully relinked to care after testing, and engagement in care increased from 53% pre-testing to 77% post-testing (</a:t>
            </a:r>
            <a:r>
              <a:rPr lang="en-US" altLang="en-US" sz="5600" b="1" i="1" dirty="0">
                <a:solidFill>
                  <a:schemeClr val="bg1"/>
                </a:solidFill>
                <a:latin typeface="Arial" panose="020B0604020202020204" pitchFamily="34" charset="0"/>
              </a:rPr>
              <a:t>p</a:t>
            </a:r>
            <a:r>
              <a:rPr lang="en-US" altLang="en-US" sz="5600" b="1" dirty="0">
                <a:solidFill>
                  <a:schemeClr val="bg1"/>
                </a:solidFill>
                <a:latin typeface="Arial" panose="020B0604020202020204" pitchFamily="34" charset="0"/>
              </a:rPr>
              <a:t> = 0.001). Of the newly diagnosed patients, 32 (84.2%) were linked to HIV care. </a:t>
            </a:r>
          </a:p>
        </p:txBody>
      </p:sp>
      <p:sp>
        <p:nvSpPr>
          <p:cNvPr id="12" name="Text Box 4"/>
          <p:cNvSpPr txBox="1">
            <a:spLocks noChangeArrowheads="1"/>
          </p:cNvSpPr>
          <p:nvPr/>
        </p:nvSpPr>
        <p:spPr bwMode="auto">
          <a:xfrm>
            <a:off x="28652593" y="4445873"/>
            <a:ext cx="13715999" cy="6764651"/>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endParaRPr lang="en-US" altLang="en-US" sz="1725" dirty="0">
              <a:latin typeface="Arial" panose="020B0604020202020204" pitchFamily="34" charset="0"/>
            </a:endParaRPr>
          </a:p>
        </p:txBody>
      </p:sp>
      <p:sp>
        <p:nvSpPr>
          <p:cNvPr id="17" name="Flowchart: Alternate Process 54"/>
          <p:cNvSpPr>
            <a:spLocks noChangeArrowheads="1"/>
          </p:cNvSpPr>
          <p:nvPr/>
        </p:nvSpPr>
        <p:spPr bwMode="auto">
          <a:xfrm>
            <a:off x="434766" y="12251729"/>
            <a:ext cx="13716000" cy="1005840"/>
          </a:xfrm>
          <a:prstGeom prst="flowChartAlternateProcess">
            <a:avLst/>
          </a:prstGeom>
          <a:solidFill>
            <a:schemeClr val="accent5">
              <a:lumMod val="40000"/>
              <a:lumOff val="60000"/>
            </a:schemeClr>
          </a:solidFill>
          <a:ln>
            <a:noFill/>
          </a:ln>
          <a:extLst/>
        </p:spPr>
        <p:txBody>
          <a:bodyPr/>
          <a:lstStyle>
            <a:lvl1pPr defTabSz="2193925">
              <a:defRPr sz="10600">
                <a:solidFill>
                  <a:schemeClr val="tx2"/>
                </a:solidFill>
                <a:latin typeface="Arial" panose="020B0604020202020204" pitchFamily="34" charset="0"/>
                <a:ea typeface="MS PGothic" panose="020B0600070205080204" pitchFamily="34" charset="-128"/>
              </a:defRPr>
            </a:lvl1pPr>
            <a:lvl2pPr marL="742950" indent="-285750" defTabSz="2193925">
              <a:defRPr sz="10600">
                <a:solidFill>
                  <a:schemeClr val="tx2"/>
                </a:solidFill>
                <a:latin typeface="Arial" panose="020B0604020202020204" pitchFamily="34" charset="0"/>
                <a:ea typeface="MS PGothic" panose="020B0600070205080204" pitchFamily="34" charset="-128"/>
              </a:defRPr>
            </a:lvl2pPr>
            <a:lvl3pPr marL="1143000" indent="-228600" defTabSz="2193925">
              <a:defRPr sz="10600">
                <a:solidFill>
                  <a:schemeClr val="tx2"/>
                </a:solidFill>
                <a:latin typeface="Arial" panose="020B0604020202020204" pitchFamily="34" charset="0"/>
                <a:ea typeface="MS PGothic" panose="020B0600070205080204" pitchFamily="34" charset="-128"/>
              </a:defRPr>
            </a:lvl3pPr>
            <a:lvl4pPr marL="1600200" indent="-228600" defTabSz="2193925">
              <a:defRPr sz="10600">
                <a:solidFill>
                  <a:schemeClr val="tx2"/>
                </a:solidFill>
                <a:latin typeface="Arial" panose="020B0604020202020204" pitchFamily="34" charset="0"/>
                <a:ea typeface="MS PGothic" panose="020B0600070205080204" pitchFamily="34" charset="-128"/>
              </a:defRPr>
            </a:lvl4pPr>
            <a:lvl5pPr marL="2057400" indent="-228600" defTabSz="2193925">
              <a:defRPr sz="106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lvl="0" algn="ctr" fontAlgn="base">
              <a:spcBef>
                <a:spcPct val="0"/>
              </a:spcBef>
              <a:spcAft>
                <a:spcPct val="0"/>
              </a:spcAft>
              <a:defRPr/>
            </a:pPr>
            <a:r>
              <a:rPr lang="en-US" altLang="en-US" sz="4800" b="1" kern="0" dirty="0">
                <a:solidFill>
                  <a:schemeClr val="tx1"/>
                </a:solidFill>
              </a:rPr>
              <a:t>METHODS</a:t>
            </a:r>
          </a:p>
        </p:txBody>
      </p:sp>
      <p:sp>
        <p:nvSpPr>
          <p:cNvPr id="19" name="Flowchart: Alternate Process 54"/>
          <p:cNvSpPr>
            <a:spLocks noChangeArrowheads="1"/>
          </p:cNvSpPr>
          <p:nvPr/>
        </p:nvSpPr>
        <p:spPr bwMode="auto">
          <a:xfrm>
            <a:off x="28652593" y="3389277"/>
            <a:ext cx="13716000" cy="1005840"/>
          </a:xfrm>
          <a:prstGeom prst="flowChartAlternateProcess">
            <a:avLst/>
          </a:prstGeom>
          <a:solidFill>
            <a:schemeClr val="accent5">
              <a:lumMod val="40000"/>
              <a:lumOff val="60000"/>
            </a:schemeClr>
          </a:solidFill>
          <a:ln>
            <a:noFill/>
          </a:ln>
          <a:extLst/>
        </p:spPr>
        <p:txBody>
          <a:bodyPr/>
          <a:lstStyle>
            <a:lvl1pPr defTabSz="2193925">
              <a:defRPr sz="10600">
                <a:solidFill>
                  <a:schemeClr val="tx2"/>
                </a:solidFill>
                <a:latin typeface="Arial" panose="020B0604020202020204" pitchFamily="34" charset="0"/>
                <a:ea typeface="MS PGothic" panose="020B0600070205080204" pitchFamily="34" charset="-128"/>
              </a:defRPr>
            </a:lvl1pPr>
            <a:lvl2pPr marL="742950" indent="-285750" defTabSz="2193925">
              <a:defRPr sz="10600">
                <a:solidFill>
                  <a:schemeClr val="tx2"/>
                </a:solidFill>
                <a:latin typeface="Arial" panose="020B0604020202020204" pitchFamily="34" charset="0"/>
                <a:ea typeface="MS PGothic" panose="020B0600070205080204" pitchFamily="34" charset="-128"/>
              </a:defRPr>
            </a:lvl2pPr>
            <a:lvl3pPr marL="1143000" indent="-228600" defTabSz="2193925">
              <a:defRPr sz="10600">
                <a:solidFill>
                  <a:schemeClr val="tx2"/>
                </a:solidFill>
                <a:latin typeface="Arial" panose="020B0604020202020204" pitchFamily="34" charset="0"/>
                <a:ea typeface="MS PGothic" panose="020B0600070205080204" pitchFamily="34" charset="-128"/>
              </a:defRPr>
            </a:lvl3pPr>
            <a:lvl4pPr marL="1600200" indent="-228600" defTabSz="2193925">
              <a:defRPr sz="10600">
                <a:solidFill>
                  <a:schemeClr val="tx2"/>
                </a:solidFill>
                <a:latin typeface="Arial" panose="020B0604020202020204" pitchFamily="34" charset="0"/>
                <a:ea typeface="MS PGothic" panose="020B0600070205080204" pitchFamily="34" charset="-128"/>
              </a:defRPr>
            </a:lvl4pPr>
            <a:lvl5pPr marL="2057400" indent="-228600" defTabSz="2193925">
              <a:defRPr sz="106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lvl="0" algn="ctr" fontAlgn="base">
              <a:spcBef>
                <a:spcPct val="0"/>
              </a:spcBef>
              <a:spcAft>
                <a:spcPct val="0"/>
              </a:spcAft>
              <a:defRPr/>
            </a:pPr>
            <a:endParaRPr lang="en-US" altLang="en-US" sz="4000" b="1" kern="0" dirty="0">
              <a:solidFill>
                <a:schemeClr val="tx1"/>
              </a:solidFill>
            </a:endParaRPr>
          </a:p>
        </p:txBody>
      </p:sp>
      <p:sp>
        <p:nvSpPr>
          <p:cNvPr id="22" name="Text Box 3"/>
          <p:cNvSpPr txBox="1">
            <a:spLocks noChangeArrowheads="1"/>
          </p:cNvSpPr>
          <p:nvPr/>
        </p:nvSpPr>
        <p:spPr bwMode="auto">
          <a:xfrm>
            <a:off x="28652592" y="20613694"/>
            <a:ext cx="13715999" cy="211831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r>
              <a:rPr lang="en-US" altLang="en-US" sz="3200" dirty="0">
                <a:latin typeface="Arial" panose="020B0604020202020204" pitchFamily="34" charset="0"/>
              </a:rPr>
              <a:t>Opt-out HIV testing can be successfully implemented in a community hospital ED setting. Routine opt-out HIV testing in an ED paired with standardized service reduces the number of persons unaware of their HIV infection and links patients to HIV care. This allows them to benefit from effective treatment, which improves their health and reduces HIV transmission.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89101" y="4331031"/>
            <a:ext cx="14151170" cy="8854825"/>
          </a:xfrm>
          <a:prstGeom prst="rect">
            <a:avLst/>
          </a:prstGeom>
        </p:spPr>
      </p:pic>
      <p:sp>
        <p:nvSpPr>
          <p:cNvPr id="23" name="TextBox 22"/>
          <p:cNvSpPr txBox="1"/>
          <p:nvPr/>
        </p:nvSpPr>
        <p:spPr>
          <a:xfrm>
            <a:off x="30467067" y="13352357"/>
            <a:ext cx="10339738"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Figure 2. </a:t>
            </a:r>
            <a:r>
              <a:rPr lang="en-US" sz="2800" dirty="0">
                <a:latin typeface="Arial" panose="020B0604020202020204" pitchFamily="34" charset="0"/>
                <a:cs typeface="Arial" panose="020B0604020202020204" pitchFamily="34" charset="0"/>
              </a:rPr>
              <a:t>Demographics of patients with newly diagnosed HIV.</a:t>
            </a:r>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772460" y="13946388"/>
            <a:ext cx="13476264" cy="4689002"/>
          </a:xfrm>
          <a:prstGeom prst="rect">
            <a:avLst/>
          </a:prstGeom>
        </p:spPr>
      </p:pic>
      <p:sp>
        <p:nvSpPr>
          <p:cNvPr id="27" name="TextBox 26"/>
          <p:cNvSpPr txBox="1"/>
          <p:nvPr/>
        </p:nvSpPr>
        <p:spPr>
          <a:xfrm>
            <a:off x="29767966" y="18754662"/>
            <a:ext cx="12480758"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Figure 3</a:t>
            </a:r>
            <a:r>
              <a:rPr lang="en-US" sz="2800" dirty="0">
                <a:latin typeface="Arial" panose="020B0604020202020204" pitchFamily="34" charset="0"/>
                <a:cs typeface="Arial" panose="020B0604020202020204" pitchFamily="34" charset="0"/>
              </a:rPr>
              <a:t>. Linkage to care for ED patients in Memorial Healthcare System, FL.</a:t>
            </a:r>
          </a:p>
        </p:txBody>
      </p:sp>
      <p:sp>
        <p:nvSpPr>
          <p:cNvPr id="28" name="Flowchart: Alternate Process 54"/>
          <p:cNvSpPr>
            <a:spLocks noChangeArrowheads="1"/>
          </p:cNvSpPr>
          <p:nvPr/>
        </p:nvSpPr>
        <p:spPr bwMode="auto">
          <a:xfrm>
            <a:off x="28652592" y="19495280"/>
            <a:ext cx="13716000" cy="1005840"/>
          </a:xfrm>
          <a:prstGeom prst="flowChartAlternateProcess">
            <a:avLst/>
          </a:prstGeom>
          <a:solidFill>
            <a:schemeClr val="accent5">
              <a:lumMod val="40000"/>
              <a:lumOff val="60000"/>
            </a:schemeClr>
          </a:solidFill>
          <a:ln>
            <a:noFill/>
          </a:ln>
          <a:extLst/>
        </p:spPr>
        <p:txBody>
          <a:bodyPr/>
          <a:lstStyle>
            <a:lvl1pPr defTabSz="2193925">
              <a:defRPr sz="10600">
                <a:solidFill>
                  <a:schemeClr val="tx2"/>
                </a:solidFill>
                <a:latin typeface="Arial" panose="020B0604020202020204" pitchFamily="34" charset="0"/>
                <a:ea typeface="MS PGothic" panose="020B0600070205080204" pitchFamily="34" charset="-128"/>
              </a:defRPr>
            </a:lvl1pPr>
            <a:lvl2pPr marL="742950" indent="-285750" defTabSz="2193925">
              <a:defRPr sz="10600">
                <a:solidFill>
                  <a:schemeClr val="tx2"/>
                </a:solidFill>
                <a:latin typeface="Arial" panose="020B0604020202020204" pitchFamily="34" charset="0"/>
                <a:ea typeface="MS PGothic" panose="020B0600070205080204" pitchFamily="34" charset="-128"/>
              </a:defRPr>
            </a:lvl2pPr>
            <a:lvl3pPr marL="1143000" indent="-228600" defTabSz="2193925">
              <a:defRPr sz="10600">
                <a:solidFill>
                  <a:schemeClr val="tx2"/>
                </a:solidFill>
                <a:latin typeface="Arial" panose="020B0604020202020204" pitchFamily="34" charset="0"/>
                <a:ea typeface="MS PGothic" panose="020B0600070205080204" pitchFamily="34" charset="-128"/>
              </a:defRPr>
            </a:lvl3pPr>
            <a:lvl4pPr marL="1600200" indent="-228600" defTabSz="2193925">
              <a:defRPr sz="10600">
                <a:solidFill>
                  <a:schemeClr val="tx2"/>
                </a:solidFill>
                <a:latin typeface="Arial" panose="020B0604020202020204" pitchFamily="34" charset="0"/>
                <a:ea typeface="MS PGothic" panose="020B0600070205080204" pitchFamily="34" charset="-128"/>
              </a:defRPr>
            </a:lvl4pPr>
            <a:lvl5pPr marL="2057400" indent="-228600" defTabSz="2193925">
              <a:defRPr sz="106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lvl="0" algn="ctr" fontAlgn="base">
              <a:spcBef>
                <a:spcPct val="0"/>
              </a:spcBef>
              <a:spcAft>
                <a:spcPct val="0"/>
              </a:spcAft>
              <a:defRPr/>
            </a:pPr>
            <a:r>
              <a:rPr lang="en-US" altLang="en-US" sz="4800" b="1" kern="0" dirty="0">
                <a:solidFill>
                  <a:schemeClr val="tx1"/>
                </a:solidFill>
              </a:rPr>
              <a:t>CONCLUSIONS</a:t>
            </a:r>
          </a:p>
        </p:txBody>
      </p:sp>
      <p:sp>
        <p:nvSpPr>
          <p:cNvPr id="26" name="Rectangle 25"/>
          <p:cNvSpPr/>
          <p:nvPr/>
        </p:nvSpPr>
        <p:spPr>
          <a:xfrm>
            <a:off x="10031981" y="28962256"/>
            <a:ext cx="23370192" cy="1323439"/>
          </a:xfrm>
          <a:prstGeom prst="rect">
            <a:avLst/>
          </a:prstGeom>
        </p:spPr>
        <p:txBody>
          <a:bodyPr wrap="square">
            <a:spAutoFit/>
          </a:bodyPr>
          <a:lstStyle/>
          <a:p>
            <a:r>
              <a:rPr lang="en-US" sz="1600" dirty="0">
                <a:solidFill>
                  <a:schemeClr val="bg1"/>
                </a:solidFill>
                <a:latin typeface="Arial" panose="020B0604020202020204" pitchFamily="34" charset="0"/>
                <a:cs typeface="Arial" panose="020B0604020202020204" pitchFamily="34" charset="0"/>
              </a:rPr>
              <a:t>Acknowledgment: The FOCUS Program is a public health initiative that enables partners to develop and share best practices in routine blood-borne virus (HIV, HCV, HBV) screening, diagnosis, and linkage to care in accordance with screening guidelines promulgated by the U.S. Centers for Disease Control and Prevention (CDC), the U.S. Preventive Services Task Force (USPSTF), and state and local public health departments.  </a:t>
            </a:r>
          </a:p>
          <a:p>
            <a:endParaRPr lang="en-US" sz="1600" dirty="0">
              <a:solidFill>
                <a:schemeClr val="bg1"/>
              </a:solidFill>
              <a:latin typeface="Arial" panose="020B0604020202020204" pitchFamily="34" charset="0"/>
              <a:cs typeface="Arial" panose="020B0604020202020204" pitchFamily="34" charset="0"/>
            </a:endParaRPr>
          </a:p>
          <a:p>
            <a:r>
              <a:rPr lang="en-US" sz="1600" dirty="0">
                <a:solidFill>
                  <a:schemeClr val="bg1"/>
                </a:solidFill>
                <a:latin typeface="Arial" panose="020B0604020202020204" pitchFamily="34" charset="0"/>
                <a:cs typeface="Arial" panose="020B0604020202020204" pitchFamily="34" charset="0"/>
              </a:rPr>
              <a:t>FOCUS funding supports HIV, HCV, and HBV screening and linkage to the first medical appointment after diagnosis. FOCUS partners do not use FOCUS awards for activities beyond linkage to the first medical appointment. </a:t>
            </a:r>
          </a:p>
          <a:p>
            <a:endParaRPr lang="en-US" sz="1600" dirty="0">
              <a:solidFill>
                <a:schemeClr val="bg1"/>
              </a:solidFill>
              <a:latin typeface="Arial" panose="020B0604020202020204" pitchFamily="34" charset="0"/>
              <a:cs typeface="Arial" panose="020B0604020202020204" pitchFamily="34" charset="0"/>
            </a:endParaRPr>
          </a:p>
        </p:txBody>
      </p:sp>
      <p:sp>
        <p:nvSpPr>
          <p:cNvPr id="34" name="Flowchart: Alternate Process 54"/>
          <p:cNvSpPr>
            <a:spLocks noChangeArrowheads="1"/>
          </p:cNvSpPr>
          <p:nvPr/>
        </p:nvSpPr>
        <p:spPr bwMode="auto">
          <a:xfrm>
            <a:off x="28732703" y="23695302"/>
            <a:ext cx="13716000" cy="1005840"/>
          </a:xfrm>
          <a:prstGeom prst="flowChartAlternateProcess">
            <a:avLst/>
          </a:prstGeom>
          <a:solidFill>
            <a:schemeClr val="accent5">
              <a:lumMod val="40000"/>
              <a:lumOff val="60000"/>
            </a:schemeClr>
          </a:solidFill>
          <a:ln>
            <a:noFill/>
          </a:ln>
          <a:extLst/>
        </p:spPr>
        <p:txBody>
          <a:bodyPr/>
          <a:lstStyle>
            <a:lvl1pPr defTabSz="2193925">
              <a:defRPr sz="10600">
                <a:solidFill>
                  <a:schemeClr val="tx2"/>
                </a:solidFill>
                <a:latin typeface="Arial" panose="020B0604020202020204" pitchFamily="34" charset="0"/>
                <a:ea typeface="MS PGothic" panose="020B0600070205080204" pitchFamily="34" charset="-128"/>
              </a:defRPr>
            </a:lvl1pPr>
            <a:lvl2pPr marL="742950" indent="-285750" defTabSz="2193925">
              <a:defRPr sz="10600">
                <a:solidFill>
                  <a:schemeClr val="tx2"/>
                </a:solidFill>
                <a:latin typeface="Arial" panose="020B0604020202020204" pitchFamily="34" charset="0"/>
                <a:ea typeface="MS PGothic" panose="020B0600070205080204" pitchFamily="34" charset="-128"/>
              </a:defRPr>
            </a:lvl2pPr>
            <a:lvl3pPr marL="1143000" indent="-228600" defTabSz="2193925">
              <a:defRPr sz="10600">
                <a:solidFill>
                  <a:schemeClr val="tx2"/>
                </a:solidFill>
                <a:latin typeface="Arial" panose="020B0604020202020204" pitchFamily="34" charset="0"/>
                <a:ea typeface="MS PGothic" panose="020B0600070205080204" pitchFamily="34" charset="-128"/>
              </a:defRPr>
            </a:lvl3pPr>
            <a:lvl4pPr marL="1600200" indent="-228600" defTabSz="2193925">
              <a:defRPr sz="10600">
                <a:solidFill>
                  <a:schemeClr val="tx2"/>
                </a:solidFill>
                <a:latin typeface="Arial" panose="020B0604020202020204" pitchFamily="34" charset="0"/>
                <a:ea typeface="MS PGothic" panose="020B0600070205080204" pitchFamily="34" charset="-128"/>
              </a:defRPr>
            </a:lvl4pPr>
            <a:lvl5pPr marL="2057400" indent="-228600" defTabSz="2193925">
              <a:defRPr sz="106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lvl="0" algn="ctr" fontAlgn="base">
              <a:spcBef>
                <a:spcPct val="0"/>
              </a:spcBef>
              <a:spcAft>
                <a:spcPct val="0"/>
              </a:spcAft>
              <a:defRPr/>
            </a:pPr>
            <a:r>
              <a:rPr lang="en-US" altLang="en-US" sz="4800" b="1" kern="0" dirty="0">
                <a:solidFill>
                  <a:schemeClr val="tx1"/>
                </a:solidFill>
              </a:rPr>
              <a:t>REFERENCES</a:t>
            </a:r>
          </a:p>
        </p:txBody>
      </p:sp>
      <p:sp>
        <p:nvSpPr>
          <p:cNvPr id="33" name="TextBox 32"/>
          <p:cNvSpPr txBox="1"/>
          <p:nvPr/>
        </p:nvSpPr>
        <p:spPr>
          <a:xfrm>
            <a:off x="33913025" y="3494920"/>
            <a:ext cx="3011530" cy="830997"/>
          </a:xfrm>
          <a:prstGeom prst="rect">
            <a:avLst/>
          </a:prstGeom>
          <a:noFill/>
        </p:spPr>
        <p:txBody>
          <a:bodyPr wrap="none" rtlCol="0">
            <a:spAutoFit/>
          </a:bodyPr>
          <a:lstStyle/>
          <a:p>
            <a:r>
              <a:rPr lang="en-US" sz="4800" b="1" dirty="0">
                <a:latin typeface="Arial" panose="020B0604020202020204" pitchFamily="34" charset="0"/>
                <a:cs typeface="Arial" panose="020B0604020202020204" pitchFamily="34" charset="0"/>
              </a:rPr>
              <a:t>RESULTS</a:t>
            </a:r>
          </a:p>
        </p:txBody>
      </p:sp>
      <p:sp>
        <p:nvSpPr>
          <p:cNvPr id="37" name="TextBox 36"/>
          <p:cNvSpPr txBox="1"/>
          <p:nvPr/>
        </p:nvSpPr>
        <p:spPr>
          <a:xfrm>
            <a:off x="15070738" y="27452003"/>
            <a:ext cx="12619834"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Figure 1. </a:t>
            </a:r>
            <a:r>
              <a:rPr lang="en-US" sz="2800" dirty="0">
                <a:latin typeface="Arial" panose="020B0604020202020204" pitchFamily="34" charset="0"/>
                <a:cs typeface="Arial" panose="020B0604020202020204" pitchFamily="34" charset="0"/>
              </a:rPr>
              <a:t>ED patients with opt-out HIV screening from July 2008 to June 2019.</a:t>
            </a:r>
          </a:p>
        </p:txBody>
      </p:sp>
      <p:sp>
        <p:nvSpPr>
          <p:cNvPr id="35" name="Rectangle 34"/>
          <p:cNvSpPr/>
          <p:nvPr/>
        </p:nvSpPr>
        <p:spPr>
          <a:xfrm>
            <a:off x="3397759" y="27221065"/>
            <a:ext cx="314510" cy="707886"/>
          </a:xfrm>
          <a:prstGeom prst="rect">
            <a:avLst/>
          </a:prstGeom>
        </p:spPr>
        <p:txBody>
          <a:bodyPr wrap="none">
            <a:spAutoFit/>
          </a:bodyPr>
          <a:lstStyle/>
          <a:p>
            <a:r>
              <a:rPr lang="en-US" sz="4000" dirty="0"/>
              <a:t>.</a:t>
            </a:r>
          </a:p>
        </p:txBody>
      </p:sp>
      <p:sp>
        <p:nvSpPr>
          <p:cNvPr id="39" name="Text Box 3"/>
          <p:cNvSpPr txBox="1">
            <a:spLocks noChangeArrowheads="1"/>
          </p:cNvSpPr>
          <p:nvPr/>
        </p:nvSpPr>
        <p:spPr bwMode="auto">
          <a:xfrm>
            <a:off x="28778936" y="24796665"/>
            <a:ext cx="13715999" cy="3995229"/>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marL="514350" indent="-514350" algn="just" defTabSz="525571" eaLnBrk="0" fontAlgn="base" hangingPunct="0">
              <a:spcBef>
                <a:spcPct val="0"/>
              </a:spcBef>
              <a:spcAft>
                <a:spcPct val="0"/>
              </a:spcAft>
              <a:buAutoNum type="arabicPeriod"/>
            </a:pPr>
            <a:r>
              <a:rPr lang="en-US" altLang="en-US" sz="3200" dirty="0">
                <a:latin typeface="Arial" panose="020B0604020202020204" pitchFamily="34" charset="0"/>
              </a:rPr>
              <a:t>CDC. HIV Surveillance </a:t>
            </a:r>
            <a:r>
              <a:rPr lang="en-US" altLang="en-US" sz="3200" dirty="0" err="1">
                <a:latin typeface="Arial" panose="020B0604020202020204" pitchFamily="34" charset="0"/>
              </a:rPr>
              <a:t>Supp</a:t>
            </a:r>
            <a:r>
              <a:rPr lang="en-US" altLang="en-US" sz="3200" dirty="0">
                <a:latin typeface="Arial" panose="020B0604020202020204" pitchFamily="34" charset="0"/>
              </a:rPr>
              <a:t> Rep 2019;24(No.2). </a:t>
            </a:r>
            <a:r>
              <a:rPr lang="en-US" altLang="en-US" sz="3200" dirty="0">
                <a:latin typeface="Arial" panose="020B0604020202020204" pitchFamily="34" charset="0"/>
                <a:hlinkClick r:id="rId5"/>
              </a:rPr>
              <a:t>http://www.cdc.gov/hiv/library/reports/hivsurveillance.html</a:t>
            </a:r>
            <a:endParaRPr lang="en-US" altLang="en-US" sz="3200" dirty="0">
              <a:latin typeface="Arial" panose="020B0604020202020204" pitchFamily="34" charset="0"/>
            </a:endParaRPr>
          </a:p>
          <a:p>
            <a:pPr algn="just" defTabSz="525571" eaLnBrk="0" fontAlgn="base" hangingPunct="0">
              <a:spcBef>
                <a:spcPct val="0"/>
              </a:spcBef>
              <a:spcAft>
                <a:spcPct val="0"/>
              </a:spcAft>
            </a:pPr>
            <a:r>
              <a:rPr lang="en-US" altLang="en-US" sz="3200" dirty="0">
                <a:latin typeface="Arial" panose="020B0604020202020204" pitchFamily="34" charset="0"/>
              </a:rPr>
              <a:t>2. </a:t>
            </a:r>
            <a:r>
              <a:rPr lang="en-US" altLang="en-US" sz="3200" dirty="0" err="1">
                <a:latin typeface="Arial" panose="020B0604020202020204" pitchFamily="34" charset="0"/>
              </a:rPr>
              <a:t>Haukoos</a:t>
            </a:r>
            <a:r>
              <a:rPr lang="en-US" altLang="en-US" sz="3200" dirty="0">
                <a:latin typeface="Arial" panose="020B0604020202020204" pitchFamily="34" charset="0"/>
              </a:rPr>
              <a:t> JS. The impact of </a:t>
            </a:r>
            <a:r>
              <a:rPr lang="en-US" altLang="en-US" sz="3200" dirty="0" err="1">
                <a:latin typeface="Arial" panose="020B0604020202020204" pitchFamily="34" charset="0"/>
              </a:rPr>
              <a:t>nontargeted</a:t>
            </a:r>
            <a:r>
              <a:rPr lang="en-US" altLang="en-US" sz="3200" dirty="0">
                <a:latin typeface="Arial" panose="020B0604020202020204" pitchFamily="34" charset="0"/>
              </a:rPr>
              <a:t> HIV screening in emergency departments and the ongoing need for targeted strategies. Arch Intern Med. 2012;172:20–2.</a:t>
            </a:r>
          </a:p>
          <a:p>
            <a:pPr algn="just" defTabSz="525571" eaLnBrk="0" fontAlgn="base" hangingPunct="0">
              <a:spcBef>
                <a:spcPct val="0"/>
              </a:spcBef>
              <a:spcAft>
                <a:spcPct val="0"/>
              </a:spcAft>
            </a:pPr>
            <a:r>
              <a:rPr lang="en-US" altLang="en-US" sz="3200" dirty="0">
                <a:latin typeface="Arial" panose="020B0604020202020204" pitchFamily="34" charset="0"/>
              </a:rPr>
              <a:t>3. </a:t>
            </a:r>
            <a:r>
              <a:rPr lang="en-US" altLang="en-US" sz="3200" dirty="0" err="1">
                <a:latin typeface="Arial" panose="020B0604020202020204" pitchFamily="34" charset="0"/>
              </a:rPr>
              <a:t>Hoxhaj</a:t>
            </a:r>
            <a:r>
              <a:rPr lang="en-US" altLang="en-US" sz="3200" dirty="0">
                <a:latin typeface="Arial" panose="020B0604020202020204" pitchFamily="34" charset="0"/>
              </a:rPr>
              <a:t> S, et al. Using </a:t>
            </a:r>
            <a:r>
              <a:rPr lang="en-US" altLang="en-US" sz="3200" dirty="0" err="1">
                <a:latin typeface="Arial" panose="020B0604020202020204" pitchFamily="34" charset="0"/>
              </a:rPr>
              <a:t>nonrapid</a:t>
            </a:r>
            <a:r>
              <a:rPr lang="en-US" altLang="en-US" sz="3200" dirty="0">
                <a:latin typeface="Arial" panose="020B0604020202020204" pitchFamily="34" charset="0"/>
              </a:rPr>
              <a:t> HIV technology for routine, opt-out HIV screening in a high-volume urban emergency department. Ann </a:t>
            </a:r>
            <a:r>
              <a:rPr lang="en-US" altLang="en-US" sz="3200" dirty="0" err="1">
                <a:latin typeface="Arial" panose="020B0604020202020204" pitchFamily="34" charset="0"/>
              </a:rPr>
              <a:t>Emerg</a:t>
            </a:r>
            <a:r>
              <a:rPr lang="en-US" altLang="en-US" sz="3200" dirty="0">
                <a:latin typeface="Arial" panose="020B0604020202020204" pitchFamily="34" charset="0"/>
              </a:rPr>
              <a:t> Med. 2011;58(</a:t>
            </a:r>
            <a:r>
              <a:rPr lang="en-US" altLang="en-US" sz="3200" dirty="0" err="1">
                <a:latin typeface="Arial" panose="020B0604020202020204" pitchFamily="34" charset="0"/>
              </a:rPr>
              <a:t>Suppl</a:t>
            </a:r>
            <a:r>
              <a:rPr lang="en-US" altLang="en-US" sz="3200" dirty="0">
                <a:latin typeface="Arial" panose="020B0604020202020204" pitchFamily="34" charset="0"/>
              </a:rPr>
              <a:t> 1):79–84.</a:t>
            </a:r>
          </a:p>
        </p:txBody>
      </p:sp>
      <p:pic>
        <p:nvPicPr>
          <p:cNvPr id="40" name="Picture 39"/>
          <p:cNvPicPr>
            <a:picLocks noChangeAspect="1"/>
          </p:cNvPicPr>
          <p:nvPr/>
        </p:nvPicPr>
        <p:blipFill>
          <a:blip r:embed="rId6"/>
          <a:stretch>
            <a:fillRect/>
          </a:stretch>
        </p:blipFill>
        <p:spPr>
          <a:xfrm>
            <a:off x="1079440" y="19715209"/>
            <a:ext cx="12426652" cy="3354495"/>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15999" y="19159110"/>
            <a:ext cx="12671289" cy="8333321"/>
          </a:xfrm>
          <a:prstGeom prst="rect">
            <a:avLst/>
          </a:prstGeom>
        </p:spPr>
      </p:pic>
    </p:spTree>
    <p:extLst>
      <p:ext uri="{BB962C8B-B14F-4D97-AF65-F5344CB8AC3E}">
        <p14:creationId xmlns:p14="http://schemas.microsoft.com/office/powerpoint/2010/main" val="1125118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3513</TotalTime>
  <Words>784</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Calibri</vt:lpstr>
      <vt:lpstr>Calibri Light</vt:lpstr>
      <vt:lpstr>Century Gothic</vt:lpstr>
      <vt:lpstr>Symbol</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Niu, Jianli</cp:lastModifiedBy>
  <cp:revision>78</cp:revision>
  <dcterms:created xsi:type="dcterms:W3CDTF">2016-06-23T11:49:10Z</dcterms:created>
  <dcterms:modified xsi:type="dcterms:W3CDTF">2020-06-26T13:27:20Z</dcterms:modified>
</cp:coreProperties>
</file>